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2" r:id="rId5"/>
    <p:sldId id="263" r:id="rId6"/>
    <p:sldId id="257" r:id="rId7"/>
    <p:sldId id="261" r:id="rId8"/>
    <p:sldId id="258" r:id="rId9"/>
    <p:sldId id="259" r:id="rId10"/>
    <p:sldId id="264" r:id="rId11"/>
    <p:sldId id="260" r:id="rId12"/>
    <p:sldId id="281" r:id="rId13"/>
    <p:sldId id="282"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387" autoAdjust="0"/>
    <p:restoredTop sz="91654" autoAdjust="0"/>
  </p:normalViewPr>
  <p:slideViewPr>
    <p:cSldViewPr>
      <p:cViewPr varScale="1">
        <p:scale>
          <a:sx n="102" d="100"/>
          <a:sy n="102" d="100"/>
        </p:scale>
        <p:origin x="239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5C4DF-92C9-4506-93F7-2A506BEF03D6}" type="datetimeFigureOut">
              <a:rPr lang="en-GB" smtClean="0"/>
              <a:t>13/05/2020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9ADAB-EABC-4B61-B0F5-C8282FFEBACF}" type="slidenum">
              <a:rPr lang="en-GB" smtClean="0"/>
              <a:t>‹#›</a:t>
            </a:fld>
            <a:endParaRPr lang="en-GB"/>
          </a:p>
        </p:txBody>
      </p:sp>
    </p:spTree>
    <p:extLst>
      <p:ext uri="{BB962C8B-B14F-4D97-AF65-F5344CB8AC3E}">
        <p14:creationId xmlns:p14="http://schemas.microsoft.com/office/powerpoint/2010/main" val="335276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99ADAB-EABC-4B61-B0F5-C8282FFEBACF}" type="slidenum">
              <a:rPr lang="en-GB" smtClean="0"/>
              <a:t>3</a:t>
            </a:fld>
            <a:endParaRPr lang="en-GB"/>
          </a:p>
        </p:txBody>
      </p:sp>
    </p:spTree>
    <p:extLst>
      <p:ext uri="{BB962C8B-B14F-4D97-AF65-F5344CB8AC3E}">
        <p14:creationId xmlns:p14="http://schemas.microsoft.com/office/powerpoint/2010/main" val="357927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GB" dirty="0">
                <a:latin typeface="Segoe UI" panose="020B0502040204020203" pitchFamily="34" charset="0"/>
                <a:cs typeface="Segoe UI" panose="020B0502040204020203" pitchFamily="34" charset="0"/>
              </a:rPr>
              <a:t>Keep in touch with family and friends to make sure that you still have that social connection with people during lockdown.</a:t>
            </a:r>
          </a:p>
          <a:p>
            <a:pPr marL="514350" indent="-514350">
              <a:buFont typeface="+mj-lt"/>
              <a:buAutoNum type="arabicPeriod"/>
            </a:pPr>
            <a:endParaRPr lang="en-GB" dirty="0">
              <a:latin typeface="Segoe UI" panose="020B0502040204020203" pitchFamily="34" charset="0"/>
              <a:cs typeface="Segoe UI" panose="020B0502040204020203" pitchFamily="34" charset="0"/>
            </a:endParaRPr>
          </a:p>
          <a:p>
            <a:pPr marL="514350" indent="-514350">
              <a:buFont typeface="+mj-lt"/>
              <a:buAutoNum type="arabicPeriod"/>
            </a:pPr>
            <a:r>
              <a:rPr lang="en-GB" dirty="0">
                <a:latin typeface="Segoe UI" panose="020B0502040204020203" pitchFamily="34" charset="0"/>
                <a:cs typeface="Segoe UI" panose="020B0502040204020203" pitchFamily="34" charset="0"/>
              </a:rPr>
              <a:t>Don't bottle things up - It can be a really difficult time at the moment during lockdown with lots of different emotions going on, it will be even more difficult if you keep everything in and don't talk about how you feel sometimes.</a:t>
            </a:r>
          </a:p>
          <a:p>
            <a:pPr marL="514350" indent="-514350">
              <a:buFont typeface="+mj-lt"/>
              <a:buAutoNum type="arabicPeriod"/>
            </a:pPr>
            <a:endParaRPr lang="en-GB" dirty="0">
              <a:latin typeface="Segoe UI" panose="020B0502040204020203" pitchFamily="34" charset="0"/>
              <a:cs typeface="Segoe UI" panose="020B0502040204020203" pitchFamily="34" charset="0"/>
            </a:endParaRPr>
          </a:p>
          <a:p>
            <a:pPr marL="514350" indent="-514350">
              <a:buFont typeface="+mj-lt"/>
              <a:buAutoNum type="arabicPeriod"/>
            </a:pPr>
            <a:r>
              <a:rPr lang="en-GB" dirty="0">
                <a:latin typeface="Segoe UI" panose="020B0502040204020203" pitchFamily="34" charset="0"/>
                <a:cs typeface="Segoe UI" panose="020B0502040204020203" pitchFamily="34" charset="0"/>
              </a:rPr>
              <a:t>Routine - Have a daily routine even if it's just one thing that you do everyday e.g. work in the mornings between 10-11. It will help you become more grounded and give you a better sense of structure.</a:t>
            </a:r>
          </a:p>
          <a:p>
            <a:pPr marL="514350" indent="-514350">
              <a:buFont typeface="+mj-lt"/>
              <a:buAutoNum type="arabicPeriod"/>
            </a:pPr>
            <a:endParaRPr lang="en-GB" dirty="0">
              <a:latin typeface="Segoe UI" panose="020B0502040204020203" pitchFamily="34" charset="0"/>
              <a:cs typeface="Segoe UI" panose="020B0502040204020203" pitchFamily="34" charset="0"/>
            </a:endParaRPr>
          </a:p>
          <a:p>
            <a:pPr marL="514350" indent="-514350">
              <a:buFont typeface="+mj-lt"/>
              <a:buAutoNum type="arabicPeriod"/>
            </a:pPr>
            <a:r>
              <a:rPr lang="en-GB" dirty="0">
                <a:latin typeface="Segoe UI" panose="020B0502040204020203" pitchFamily="34" charset="0"/>
                <a:cs typeface="Segoe UI" panose="020B0502040204020203" pitchFamily="34" charset="0"/>
              </a:rPr>
              <a:t>Give each other some space - If you are in lockdown and sharing a bedroom with multiple siblings or don't have much privacy in your house/flat it's important to remember that sometimes when you spend lots of time in a confined space with the same people all the time it is normal to be frustrated sometimes, just make sure you give each other personal space and have times where you can be on your own.</a:t>
            </a:r>
          </a:p>
          <a:p>
            <a:pPr marL="514350" indent="-514350">
              <a:buFont typeface="+mj-lt"/>
              <a:buAutoNum type="arabicPeriod"/>
            </a:pPr>
            <a:endParaRPr lang="en-GB" dirty="0">
              <a:latin typeface="Segoe UI" panose="020B0502040204020203" pitchFamily="34" charset="0"/>
              <a:cs typeface="Segoe UI" panose="020B0502040204020203" pitchFamily="34" charset="0"/>
            </a:endParaRPr>
          </a:p>
          <a:p>
            <a:pPr marL="514350" indent="-514350">
              <a:buFont typeface="+mj-lt"/>
              <a:buAutoNum type="arabicPeriod"/>
            </a:pPr>
            <a:r>
              <a:rPr lang="en-GB" dirty="0">
                <a:latin typeface="Segoe UI" panose="020B0502040204020203" pitchFamily="34" charset="0"/>
                <a:cs typeface="Segoe UI" panose="020B0502040204020203" pitchFamily="34" charset="0"/>
              </a:rPr>
              <a:t>Exercise - Although it's harder at the moment, all you need is a garden or just some space on the floor and you can do daily exercises which have been proven to reduce stress and lift moods. You can go online and there are lots of things for home workouts that you can look at or workouts that require no equipment to use.</a:t>
            </a:r>
          </a:p>
          <a:p>
            <a:pPr marL="514350" indent="-514350">
              <a:buFont typeface="+mj-lt"/>
              <a:buAutoNum type="arabicPeriod"/>
            </a:pPr>
            <a:endParaRPr lang="en-GB" dirty="0">
              <a:latin typeface="Segoe UI" panose="020B0502040204020203" pitchFamily="34" charset="0"/>
              <a:cs typeface="Segoe UI" panose="020B0502040204020203" pitchFamily="34" charset="0"/>
            </a:endParaRPr>
          </a:p>
          <a:p>
            <a:pPr marL="514350" indent="-514350">
              <a:buFont typeface="+mj-lt"/>
              <a:buAutoNum type="arabicPeriod"/>
            </a:pPr>
            <a:r>
              <a:rPr lang="en-GB" dirty="0">
                <a:latin typeface="Segoe UI" panose="020B0502040204020203" pitchFamily="34" charset="0"/>
                <a:cs typeface="Segoe UI" panose="020B0502040204020203" pitchFamily="34" charset="0"/>
              </a:rPr>
              <a:t>Healthy eating - What we eat and put it our bodies can have a big effect on how we feel, make sure that you are drinking enough water and not only eating foods that are bad for you as this may be the reason why you sometimes feel you have low energy and motivation to do things. </a:t>
            </a:r>
          </a:p>
          <a:p>
            <a:pPr marL="514350" indent="-514350">
              <a:buFont typeface="+mj-lt"/>
              <a:buAutoNum type="arabicPeriod"/>
            </a:pPr>
            <a:endParaRPr lang="en-GB" dirty="0">
              <a:latin typeface="Segoe UI" panose="020B0502040204020203" pitchFamily="34" charset="0"/>
              <a:cs typeface="Segoe UI" panose="020B0502040204020203" pitchFamily="34" charset="0"/>
            </a:endParaRPr>
          </a:p>
          <a:p>
            <a:pPr marL="514350" indent="-514350">
              <a:buFont typeface="+mj-lt"/>
              <a:buAutoNum type="arabicPeriod"/>
            </a:pPr>
            <a:r>
              <a:rPr lang="en-GB" dirty="0">
                <a:latin typeface="Segoe UI" panose="020B0502040204020203" pitchFamily="34" charset="0"/>
                <a:cs typeface="Segoe UI" panose="020B0502040204020203" pitchFamily="34" charset="0"/>
              </a:rPr>
              <a:t>Walking - If appropriate and following the social distancing guidelines going out for morning walks is a great way of clearing your mind and relaxing you for the day. </a:t>
            </a:r>
          </a:p>
          <a:p>
            <a:pPr marL="514350" indent="-514350">
              <a:buFont typeface="+mj-lt"/>
              <a:buAutoNum type="arabicPeriod"/>
            </a:pPr>
            <a:endParaRPr lang="en-GB" dirty="0">
              <a:latin typeface="Segoe UI" panose="020B0502040204020203" pitchFamily="34" charset="0"/>
              <a:cs typeface="Segoe UI" panose="020B0502040204020203" pitchFamily="34" charset="0"/>
            </a:endParaRPr>
          </a:p>
          <a:p>
            <a:pPr marL="514350" indent="-514350">
              <a:buFont typeface="+mj-lt"/>
              <a:buAutoNum type="arabicPeriod"/>
            </a:pPr>
            <a:r>
              <a:rPr lang="en-GB" dirty="0">
                <a:latin typeface="Segoe UI" panose="020B0502040204020203" pitchFamily="34" charset="0"/>
                <a:cs typeface="Segoe UI" panose="020B0502040204020203" pitchFamily="34" charset="0"/>
              </a:rPr>
              <a:t>Washing and grooming yourself in the mornings. Waking up having a shower and getting ready as if you were going out that day can help put you in a more productive mind-set towards doing work</a:t>
            </a:r>
          </a:p>
          <a:p>
            <a:pPr marL="514350" indent="-514350">
              <a:buFont typeface="+mj-lt"/>
              <a:buAutoNum type="arabicPeriod"/>
            </a:pPr>
            <a:endParaRPr lang="en-GB" dirty="0">
              <a:latin typeface="Segoe UI" panose="020B0502040204020203" pitchFamily="34" charset="0"/>
              <a:cs typeface="Segoe UI" panose="020B0502040204020203" pitchFamily="34" charset="0"/>
            </a:endParaRPr>
          </a:p>
          <a:p>
            <a:pPr marL="514350" indent="-514350">
              <a:buFont typeface="+mj-lt"/>
              <a:buAutoNum type="arabicPeriod"/>
            </a:pPr>
            <a:r>
              <a:rPr lang="en-GB" dirty="0">
                <a:latin typeface="Segoe UI" panose="020B0502040204020203" pitchFamily="34" charset="0"/>
                <a:cs typeface="Segoe UI" panose="020B0502040204020203" pitchFamily="34" charset="0"/>
              </a:rPr>
              <a:t>Making a to do list every morning. Even just one task a day that you can complete, you can keep it small and easy to accomplish at first. It will give you a sense of accomplishment every time you complete a task</a:t>
            </a:r>
          </a:p>
          <a:p>
            <a:pPr marL="514350" indent="-514350">
              <a:buFont typeface="+mj-lt"/>
              <a:buAutoNum type="arabicPeriod"/>
            </a:pPr>
            <a:endParaRPr lang="en-GB" dirty="0">
              <a:latin typeface="Segoe UI" panose="020B0502040204020203" pitchFamily="34" charset="0"/>
              <a:cs typeface="Segoe UI" panose="020B0502040204020203" pitchFamily="34" charset="0"/>
            </a:endParaRPr>
          </a:p>
          <a:p>
            <a:pPr marL="514350" indent="-514350">
              <a:buFont typeface="+mj-lt"/>
              <a:buAutoNum type="arabicPeriod"/>
            </a:pPr>
            <a:r>
              <a:rPr lang="en-GB" dirty="0">
                <a:latin typeface="Segoe UI" panose="020B0502040204020203" pitchFamily="34" charset="0"/>
                <a:cs typeface="Segoe UI" panose="020B0502040204020203" pitchFamily="34" charset="0"/>
              </a:rPr>
              <a:t>Develop a new interest or hobby. This can be a great way to keep yourself busy and learn something new at the same time.</a:t>
            </a:r>
          </a:p>
          <a:p>
            <a:endParaRPr lang="en-GB" dirty="0"/>
          </a:p>
        </p:txBody>
      </p:sp>
      <p:sp>
        <p:nvSpPr>
          <p:cNvPr id="4" name="Slide Number Placeholder 3"/>
          <p:cNvSpPr>
            <a:spLocks noGrp="1"/>
          </p:cNvSpPr>
          <p:nvPr>
            <p:ph type="sldNum" sz="quarter" idx="10"/>
          </p:nvPr>
        </p:nvSpPr>
        <p:spPr/>
        <p:txBody>
          <a:bodyPr/>
          <a:lstStyle/>
          <a:p>
            <a:fld id="{4B99ADAB-EABC-4B61-B0F5-C8282FFEBACF}" type="slidenum">
              <a:rPr lang="en-GB" smtClean="0"/>
              <a:t>6</a:t>
            </a:fld>
            <a:endParaRPr lang="en-GB"/>
          </a:p>
        </p:txBody>
      </p:sp>
    </p:spTree>
    <p:extLst>
      <p:ext uri="{BB962C8B-B14F-4D97-AF65-F5344CB8AC3E}">
        <p14:creationId xmlns:p14="http://schemas.microsoft.com/office/powerpoint/2010/main" val="409345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lumMod val="95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0AFD2-BD80-44FA-ABBC-88F53536D3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2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lumMod val="95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0AFD2-BD80-44FA-ABBC-88F53536D3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575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bg1">
                  <a:lumMod val="95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E0AFD2-BD80-44FA-ABBC-88F53536D3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58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64033D-2CAE-48A2-AACB-1C4F15643210}"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78787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64033D-2CAE-48A2-AACB-1C4F15643210}"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401120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64033D-2CAE-48A2-AACB-1C4F15643210}"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38813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64033D-2CAE-48A2-AACB-1C4F15643210}"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189335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4033D-2CAE-48A2-AACB-1C4F15643210}"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34561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64033D-2CAE-48A2-AACB-1C4F15643210}"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419644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64033D-2CAE-48A2-AACB-1C4F15643210}"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138407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64033D-2CAE-48A2-AACB-1C4F15643210}"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61649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4033D-2CAE-48A2-AACB-1C4F15643210}"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152862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4033D-2CAE-48A2-AACB-1C4F15643210}"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391326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4033D-2CAE-48A2-AACB-1C4F15643210}"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2D5809-5661-49C8-8B5A-BA5F02B9123E}" type="slidenum">
              <a:rPr lang="en-GB" smtClean="0"/>
              <a:t>‹#›</a:t>
            </a:fld>
            <a:endParaRPr lang="en-GB"/>
          </a:p>
        </p:txBody>
      </p:sp>
    </p:spTree>
    <p:extLst>
      <p:ext uri="{BB962C8B-B14F-4D97-AF65-F5344CB8AC3E}">
        <p14:creationId xmlns:p14="http://schemas.microsoft.com/office/powerpoint/2010/main" val="280375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4033D-2CAE-48A2-AACB-1C4F15643210}" type="datetimeFigureOut">
              <a:rPr lang="en-GB" smtClean="0"/>
              <a:t>13/05/2020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D5809-5661-49C8-8B5A-BA5F02B9123E}" type="slidenum">
              <a:rPr lang="en-GB" smtClean="0"/>
              <a:t>‹#›</a:t>
            </a:fld>
            <a:endParaRPr lang="en-GB"/>
          </a:p>
        </p:txBody>
      </p:sp>
    </p:spTree>
    <p:extLst>
      <p:ext uri="{BB962C8B-B14F-4D97-AF65-F5344CB8AC3E}">
        <p14:creationId xmlns:p14="http://schemas.microsoft.com/office/powerpoint/2010/main" val="86198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2.png"/><Relationship Id="rId2" Type="http://schemas.microsoft.com/office/2007/relationships/media" Target="../media/media10.m4a"/><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217.179.210.29/helpdesk/user/portal/homepin.asp"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hyperlink" Target="mailto:eaa@sydneyrussellschool.com" TargetMode="External"/><Relationship Id="rId5" Type="http://schemas.openxmlformats.org/officeDocument/2006/relationships/hyperlink" Target="mailto:lre@sydneyrusselschool.com" TargetMode="Externa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m4a"/><Relationship Id="rId7" Type="http://schemas.openxmlformats.org/officeDocument/2006/relationships/hyperlink" Target="https://www.bbc.co.uk/bitesize" TargetMode="External"/><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hyperlink" Target="https://www.thenational.academy/online-classroom" TargetMode="External"/><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2.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2.png"/><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9.m4a"/><Relationship Id="rId7" Type="http://schemas.openxmlformats.org/officeDocument/2006/relationships/image" Target="../media/image11.jpeg"/><Relationship Id="rId2" Type="http://schemas.microsoft.com/office/2007/relationships/media" Target="../media/media9.m4a"/><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040F32-B659-DC45-8918-285216B241C7}"/>
              </a:ext>
            </a:extLst>
          </p:cNvPr>
          <p:cNvSpPr>
            <a:spLocks noGrp="1"/>
          </p:cNvSpPr>
          <p:nvPr>
            <p:ph idx="1"/>
          </p:nvPr>
        </p:nvSpPr>
        <p:spPr>
          <a:xfrm>
            <a:off x="457200" y="2276872"/>
            <a:ext cx="8229600" cy="918167"/>
          </a:xfrm>
        </p:spPr>
        <p:txBody>
          <a:bodyPr>
            <a:noAutofit/>
          </a:bodyPr>
          <a:lstStyle/>
          <a:p>
            <a:pPr marL="0" indent="0" algn="ctr">
              <a:buNone/>
            </a:pPr>
            <a:r>
              <a:rPr lang="en-US" sz="4800" b="1" dirty="0"/>
              <a:t>Welcome Year 8</a:t>
            </a:r>
          </a:p>
          <a:p>
            <a:pPr marL="0" indent="0" algn="ctr">
              <a:buNone/>
            </a:pPr>
            <a:r>
              <a:rPr lang="en-US" dirty="0"/>
              <a:t>Today’s theme for our assembly is</a:t>
            </a:r>
          </a:p>
          <a:p>
            <a:pPr marL="0" indent="0" algn="ctr">
              <a:buNone/>
            </a:pPr>
            <a:r>
              <a:rPr lang="en-US" dirty="0"/>
              <a:t> “Keeping in touch”</a:t>
            </a:r>
          </a:p>
        </p:txBody>
      </p:sp>
      <p:pic>
        <p:nvPicPr>
          <p:cNvPr id="5" name="Audio 4">
            <a:hlinkClick r:id="" action="ppaction://media"/>
            <a:extLst>
              <a:ext uri="{FF2B5EF4-FFF2-40B4-BE49-F238E27FC236}">
                <a16:creationId xmlns:a16="http://schemas.microsoft.com/office/drawing/2014/main" id="{F29D3DDB-D6EF-CA4F-98FB-2B56C9E01F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82293739"/>
      </p:ext>
    </p:extLst>
  </p:cSld>
  <p:clrMapOvr>
    <a:masterClrMapping/>
  </p:clrMapOvr>
  <mc:AlternateContent xmlns:mc="http://schemas.openxmlformats.org/markup-compatibility/2006" xmlns:p14="http://schemas.microsoft.com/office/powerpoint/2010/main">
    <mc:Choice Requires="p14">
      <p:transition spd="slow" p14:dur="2000" advTm="7164"/>
    </mc:Choice>
    <mc:Fallback xmlns="">
      <p:transition spd="slow" advTm="7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AF35C1-166F-1A4C-AD8C-06BD0C1D23F9}"/>
              </a:ext>
            </a:extLst>
          </p:cNvPr>
          <p:cNvSpPr txBox="1"/>
          <p:nvPr/>
        </p:nvSpPr>
        <p:spPr>
          <a:xfrm>
            <a:off x="1619672" y="2697015"/>
            <a:ext cx="6624736" cy="707886"/>
          </a:xfrm>
          <a:prstGeom prst="rect">
            <a:avLst/>
          </a:prstGeom>
          <a:noFill/>
        </p:spPr>
        <p:txBody>
          <a:bodyPr wrap="square" rtlCol="0">
            <a:spAutoFit/>
          </a:bodyPr>
          <a:lstStyle/>
          <a:p>
            <a:r>
              <a:rPr lang="en-US" sz="4000" dirty="0"/>
              <a:t>“Kindness begins with me</a:t>
            </a:r>
            <a:r>
              <a:rPr lang="en-US" sz="2800" dirty="0"/>
              <a:t>”</a:t>
            </a:r>
          </a:p>
        </p:txBody>
      </p:sp>
      <p:pic>
        <p:nvPicPr>
          <p:cNvPr id="13" name="Picture 12">
            <a:extLst>
              <a:ext uri="{FF2B5EF4-FFF2-40B4-BE49-F238E27FC236}">
                <a16:creationId xmlns:a16="http://schemas.microsoft.com/office/drawing/2014/main" id="{264AF897-A98F-7544-A1D8-B0635D8847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2" y="3788133"/>
            <a:ext cx="2573170" cy="2819814"/>
          </a:xfrm>
          <a:prstGeom prst="rect">
            <a:avLst/>
          </a:prstGeom>
        </p:spPr>
      </p:pic>
      <p:pic>
        <p:nvPicPr>
          <p:cNvPr id="5" name="Audio 4">
            <a:hlinkClick r:id="" action="ppaction://media"/>
            <a:extLst>
              <a:ext uri="{FF2B5EF4-FFF2-40B4-BE49-F238E27FC236}">
                <a16:creationId xmlns:a16="http://schemas.microsoft.com/office/drawing/2014/main" id="{D13E28F1-AAC0-6D45-92D5-F89A5002CF9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276368436"/>
      </p:ext>
    </p:extLst>
  </p:cSld>
  <p:clrMapOvr>
    <a:masterClrMapping/>
  </p:clrMapOvr>
  <mc:AlternateContent xmlns:mc="http://schemas.openxmlformats.org/markup-compatibility/2006" xmlns:p14="http://schemas.microsoft.com/office/powerpoint/2010/main">
    <mc:Choice Requires="p14">
      <p:transition spd="slow" p14:dur="2000" advTm="28327"/>
    </mc:Choice>
    <mc:Fallback xmlns="">
      <p:transition spd="slow" advTm="28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874B53-48A2-7848-82D1-309D40B1BA8B}"/>
              </a:ext>
            </a:extLst>
          </p:cNvPr>
          <p:cNvSpPr txBox="1"/>
          <p:nvPr/>
        </p:nvSpPr>
        <p:spPr>
          <a:xfrm>
            <a:off x="107504" y="1178831"/>
            <a:ext cx="4032448" cy="707886"/>
          </a:xfrm>
          <a:prstGeom prst="rect">
            <a:avLst/>
          </a:prstGeom>
          <a:noFill/>
        </p:spPr>
        <p:txBody>
          <a:bodyPr wrap="square" rtlCol="0">
            <a:spAutoFit/>
          </a:bodyPr>
          <a:lstStyle/>
          <a:p>
            <a:r>
              <a:rPr lang="en-US" sz="4000" b="1" dirty="0"/>
              <a:t>Useful links</a:t>
            </a:r>
          </a:p>
        </p:txBody>
      </p:sp>
      <p:sp>
        <p:nvSpPr>
          <p:cNvPr id="5" name="Rectangle 4">
            <a:extLst>
              <a:ext uri="{FF2B5EF4-FFF2-40B4-BE49-F238E27FC236}">
                <a16:creationId xmlns:a16="http://schemas.microsoft.com/office/drawing/2014/main" id="{3F2EDD8A-4F74-F047-82E9-3AE0770B34FD}"/>
              </a:ext>
            </a:extLst>
          </p:cNvPr>
          <p:cNvSpPr/>
          <p:nvPr/>
        </p:nvSpPr>
        <p:spPr>
          <a:xfrm>
            <a:off x="53752" y="2094814"/>
            <a:ext cx="6660232" cy="1585049"/>
          </a:xfrm>
          <a:prstGeom prst="rect">
            <a:avLst/>
          </a:prstGeom>
        </p:spPr>
        <p:txBody>
          <a:bodyPr wrap="square">
            <a:spAutoFit/>
          </a:bodyPr>
          <a:lstStyle/>
          <a:p>
            <a:pPr>
              <a:lnSpc>
                <a:spcPct val="150000"/>
              </a:lnSpc>
            </a:pPr>
            <a:r>
              <a:rPr lang="en-GB" sz="2800" dirty="0">
                <a:solidFill>
                  <a:schemeClr val="bg2">
                    <a:lumMod val="10000"/>
                  </a:schemeClr>
                </a:solidFill>
                <a:latin typeface="Segoe UI" pitchFamily="34" charset="0"/>
                <a:ea typeface="Segoe UI" pitchFamily="34" charset="0"/>
                <a:cs typeface="Segoe UI" pitchFamily="34" charset="0"/>
              </a:rPr>
              <a:t>- How do I reset my password?</a:t>
            </a:r>
          </a:p>
          <a:p>
            <a:pPr>
              <a:lnSpc>
                <a:spcPct val="150000"/>
              </a:lnSpc>
            </a:pPr>
            <a:r>
              <a:rPr lang="en-GB" dirty="0"/>
              <a:t>         </a:t>
            </a:r>
            <a:r>
              <a:rPr lang="en-GB" dirty="0">
                <a:hlinkClick r:id="rId3"/>
              </a:rPr>
              <a:t>http://217.179.210.29/helpdesk/user/portal/homepin.asp</a:t>
            </a:r>
            <a:endParaRPr lang="en-GB" dirty="0"/>
          </a:p>
          <a:p>
            <a:endParaRPr lang="en-GB" sz="2800" dirty="0">
              <a:solidFill>
                <a:schemeClr val="bg2">
                  <a:lumMod val="10000"/>
                </a:schemeClr>
              </a:solidFill>
              <a:latin typeface="Segoe UI" pitchFamily="34" charset="0"/>
              <a:ea typeface="Segoe UI" pitchFamily="34" charset="0"/>
              <a:cs typeface="Segoe UI" pitchFamily="34" charset="0"/>
            </a:endParaRPr>
          </a:p>
        </p:txBody>
      </p:sp>
      <p:sp>
        <p:nvSpPr>
          <p:cNvPr id="6" name="TextBox 5">
            <a:extLst>
              <a:ext uri="{FF2B5EF4-FFF2-40B4-BE49-F238E27FC236}">
                <a16:creationId xmlns:a16="http://schemas.microsoft.com/office/drawing/2014/main" id="{D75AA88B-5CB8-5949-8E12-D2641BC50D3D}"/>
              </a:ext>
            </a:extLst>
          </p:cNvPr>
          <p:cNvSpPr txBox="1"/>
          <p:nvPr/>
        </p:nvSpPr>
        <p:spPr>
          <a:xfrm>
            <a:off x="107504" y="3887960"/>
            <a:ext cx="6552728" cy="2954655"/>
          </a:xfrm>
          <a:prstGeom prst="rect">
            <a:avLst/>
          </a:prstGeom>
          <a:noFill/>
        </p:spPr>
        <p:txBody>
          <a:bodyPr wrap="square" rtlCol="0">
            <a:spAutoFit/>
          </a:bodyPr>
          <a:lstStyle/>
          <a:p>
            <a:r>
              <a:rPr lang="en-US" sz="2800" dirty="0"/>
              <a:t>- How to access Microsoft Teams?</a:t>
            </a:r>
          </a:p>
          <a:p>
            <a:endParaRPr lang="en-US" sz="2000" dirty="0"/>
          </a:p>
          <a:p>
            <a:pPr marL="342900" indent="-342900">
              <a:lnSpc>
                <a:spcPct val="150000"/>
              </a:lnSpc>
              <a:buFont typeface="+mj-lt"/>
              <a:buAutoNum type="arabicPeriod"/>
            </a:pPr>
            <a:r>
              <a:rPr lang="en-US" sz="2000" dirty="0"/>
              <a:t>Type into Google ‘Office 365’</a:t>
            </a:r>
          </a:p>
          <a:p>
            <a:pPr marL="342900" indent="-342900">
              <a:lnSpc>
                <a:spcPct val="150000"/>
              </a:lnSpc>
              <a:buFont typeface="+mj-lt"/>
              <a:buAutoNum type="arabicPeriod"/>
            </a:pPr>
            <a:r>
              <a:rPr lang="en-US" sz="2000" dirty="0"/>
              <a:t>Click ‘Office 365 login’ which is the first link that appears</a:t>
            </a:r>
          </a:p>
          <a:p>
            <a:pPr marL="342900" indent="-342900">
              <a:lnSpc>
                <a:spcPct val="150000"/>
              </a:lnSpc>
              <a:buFont typeface="+mj-lt"/>
              <a:buAutoNum type="arabicPeriod"/>
            </a:pPr>
            <a:r>
              <a:rPr lang="en-US" sz="2000" dirty="0"/>
              <a:t>Log in using your school email and password</a:t>
            </a:r>
          </a:p>
          <a:p>
            <a:pPr marL="342900" indent="-342900">
              <a:lnSpc>
                <a:spcPct val="150000"/>
              </a:lnSpc>
              <a:buFont typeface="+mj-lt"/>
              <a:buAutoNum type="arabicPeriod"/>
            </a:pPr>
            <a:r>
              <a:rPr lang="en-US" sz="2000" dirty="0"/>
              <a:t>Click the purple Teams icon</a:t>
            </a:r>
          </a:p>
          <a:p>
            <a:endParaRPr lang="en-US" dirty="0"/>
          </a:p>
        </p:txBody>
      </p:sp>
    </p:spTree>
    <p:extLst>
      <p:ext uri="{BB962C8B-B14F-4D97-AF65-F5344CB8AC3E}">
        <p14:creationId xmlns:p14="http://schemas.microsoft.com/office/powerpoint/2010/main" val="1490494924"/>
      </p:ext>
    </p:extLst>
  </p:cSld>
  <p:clrMapOvr>
    <a:masterClrMapping/>
  </p:clrMapOvr>
  <mc:AlternateContent xmlns:mc="http://schemas.openxmlformats.org/markup-compatibility/2006" xmlns:p14="http://schemas.microsoft.com/office/powerpoint/2010/main">
    <mc:Choice Requires="p14">
      <p:transition spd="slow" p14:dur="2000" advTm="2785"/>
    </mc:Choice>
    <mc:Fallback xmlns="">
      <p:transition spd="slow" advTm="278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4511-C1B7-294D-90A8-42ACDA40B077}"/>
              </a:ext>
            </a:extLst>
          </p:cNvPr>
          <p:cNvSpPr>
            <a:spLocks noGrp="1"/>
          </p:cNvSpPr>
          <p:nvPr>
            <p:ph type="title"/>
          </p:nvPr>
        </p:nvSpPr>
        <p:spPr>
          <a:xfrm>
            <a:off x="-1836712" y="1124744"/>
            <a:ext cx="8229600" cy="1143000"/>
          </a:xfrm>
        </p:spPr>
        <p:txBody>
          <a:bodyPr>
            <a:normAutofit/>
          </a:bodyPr>
          <a:lstStyle/>
          <a:p>
            <a:r>
              <a:rPr lang="en-US" sz="4000" b="1" dirty="0"/>
              <a:t>Year Group Changes</a:t>
            </a:r>
          </a:p>
        </p:txBody>
      </p:sp>
      <p:sp>
        <p:nvSpPr>
          <p:cNvPr id="5" name="TextBox 4">
            <a:extLst>
              <a:ext uri="{FF2B5EF4-FFF2-40B4-BE49-F238E27FC236}">
                <a16:creationId xmlns:a16="http://schemas.microsoft.com/office/drawing/2014/main" id="{BF3A72FF-2BC7-6041-9E3C-B39985CD6357}"/>
              </a:ext>
            </a:extLst>
          </p:cNvPr>
          <p:cNvSpPr txBox="1"/>
          <p:nvPr/>
        </p:nvSpPr>
        <p:spPr>
          <a:xfrm>
            <a:off x="130274" y="4221088"/>
            <a:ext cx="7756176" cy="2677656"/>
          </a:xfrm>
          <a:prstGeom prst="rect">
            <a:avLst/>
          </a:prstGeom>
          <a:noFill/>
        </p:spPr>
        <p:txBody>
          <a:bodyPr wrap="square" rtlCol="0">
            <a:spAutoFit/>
          </a:bodyPr>
          <a:lstStyle/>
          <a:p>
            <a:r>
              <a:rPr lang="en-US" sz="2800" dirty="0"/>
              <a:t>Head of Year – Miss Reid (</a:t>
            </a:r>
            <a:r>
              <a:rPr lang="en-US" sz="2800" dirty="0">
                <a:hlinkClick r:id="rId5"/>
              </a:rPr>
              <a:t>lre@sydneyrussellschool.com</a:t>
            </a:r>
            <a:r>
              <a:rPr lang="en-US" sz="2800" dirty="0"/>
              <a:t>)</a:t>
            </a:r>
          </a:p>
          <a:p>
            <a:endParaRPr lang="en-US" sz="2800" dirty="0"/>
          </a:p>
          <a:p>
            <a:r>
              <a:rPr lang="en-US" sz="2800" dirty="0"/>
              <a:t>Deputy Head of Year – Miss Agyei (</a:t>
            </a:r>
            <a:r>
              <a:rPr lang="en-US" sz="2800" dirty="0">
                <a:hlinkClick r:id="rId6"/>
              </a:rPr>
              <a:t>eaa@sydneyrussellschool.com</a:t>
            </a:r>
            <a:r>
              <a:rPr lang="en-US" sz="2800" dirty="0"/>
              <a:t>)</a:t>
            </a:r>
          </a:p>
          <a:p>
            <a:r>
              <a:rPr lang="en-US" sz="2800" dirty="0"/>
              <a:t> </a:t>
            </a:r>
          </a:p>
        </p:txBody>
      </p:sp>
      <p:sp>
        <p:nvSpPr>
          <p:cNvPr id="3" name="TextBox 2">
            <a:extLst>
              <a:ext uri="{FF2B5EF4-FFF2-40B4-BE49-F238E27FC236}">
                <a16:creationId xmlns:a16="http://schemas.microsoft.com/office/drawing/2014/main" id="{4857390D-585E-6C4E-8158-7AABBADCFCDC}"/>
              </a:ext>
            </a:extLst>
          </p:cNvPr>
          <p:cNvSpPr txBox="1"/>
          <p:nvPr/>
        </p:nvSpPr>
        <p:spPr>
          <a:xfrm>
            <a:off x="96644" y="2180595"/>
            <a:ext cx="7898110" cy="1569660"/>
          </a:xfrm>
          <a:prstGeom prst="rect">
            <a:avLst/>
          </a:prstGeom>
          <a:noFill/>
        </p:spPr>
        <p:txBody>
          <a:bodyPr wrap="square" rtlCol="0">
            <a:spAutoFit/>
          </a:bodyPr>
          <a:lstStyle/>
          <a:p>
            <a:r>
              <a:rPr lang="en-US" sz="2400" dirty="0"/>
              <a:t>“Thank you for making my time as your Head of Year so enjoyable. It has been an absolute pleasure working with each and every one of you. I wish you the very best of luck in all that you do”  -  Miss Rose</a:t>
            </a:r>
          </a:p>
        </p:txBody>
      </p:sp>
      <p:pic>
        <p:nvPicPr>
          <p:cNvPr id="9" name="Audio 8">
            <a:hlinkClick r:id="" action="ppaction://media"/>
            <a:extLst>
              <a:ext uri="{FF2B5EF4-FFF2-40B4-BE49-F238E27FC236}">
                <a16:creationId xmlns:a16="http://schemas.microsoft.com/office/drawing/2014/main" id="{E0C4A59B-02AC-9942-B2DB-9835BA8A5C9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2553747539"/>
      </p:ext>
    </p:extLst>
  </p:cSld>
  <p:clrMapOvr>
    <a:masterClrMapping/>
  </p:clrMapOvr>
  <mc:AlternateContent xmlns:mc="http://schemas.openxmlformats.org/markup-compatibility/2006" xmlns:p14="http://schemas.microsoft.com/office/powerpoint/2010/main">
    <mc:Choice Requires="p14">
      <p:transition spd="slow" p14:dur="10000" advClick="0" advTm="46651"/>
    </mc:Choice>
    <mc:Fallback xmlns="">
      <p:transition spd="slow" advClick="0" advTm="46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76055"/>
            <a:ext cx="5112568" cy="490066"/>
          </a:xfrm>
        </p:spPr>
        <p:txBody>
          <a:bodyPr>
            <a:normAutofit fontScale="90000"/>
          </a:bodyPr>
          <a:lstStyle/>
          <a:p>
            <a:pPr algn="l"/>
            <a:r>
              <a:rPr lang="en-GB" b="1" dirty="0">
                <a:latin typeface="Segoe UI" pitchFamily="34" charset="0"/>
                <a:ea typeface="Segoe UI" pitchFamily="34" charset="0"/>
                <a:cs typeface="Segoe UI" pitchFamily="34" charset="0"/>
              </a:rPr>
              <a:t>Microsoft Teams</a:t>
            </a:r>
          </a:p>
        </p:txBody>
      </p:sp>
      <p:sp>
        <p:nvSpPr>
          <p:cNvPr id="6" name="Subtitle 5"/>
          <p:cNvSpPr txBox="1">
            <a:spLocks/>
          </p:cNvSpPr>
          <p:nvPr/>
        </p:nvSpPr>
        <p:spPr>
          <a:xfrm>
            <a:off x="246423" y="1902842"/>
            <a:ext cx="8640960" cy="195820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GB" sz="9600" dirty="0">
                <a:solidFill>
                  <a:schemeClr val="bg2">
                    <a:lumMod val="10000"/>
                  </a:schemeClr>
                </a:solidFill>
                <a:latin typeface="Segoe UI" pitchFamily="34" charset="0"/>
                <a:ea typeface="Segoe UI" pitchFamily="34" charset="0"/>
                <a:cs typeface="Segoe UI" pitchFamily="34" charset="0"/>
              </a:rPr>
              <a:t>Check all subjects daily</a:t>
            </a:r>
          </a:p>
          <a:p>
            <a:pPr>
              <a:buFontTx/>
              <a:buChar char="-"/>
            </a:pPr>
            <a:r>
              <a:rPr lang="en-GB" sz="9600" dirty="0">
                <a:solidFill>
                  <a:schemeClr val="bg2">
                    <a:lumMod val="10000"/>
                  </a:schemeClr>
                </a:solidFill>
                <a:latin typeface="Segoe UI" pitchFamily="34" charset="0"/>
                <a:ea typeface="Segoe UI" pitchFamily="34" charset="0"/>
                <a:cs typeface="Segoe UI" pitchFamily="34" charset="0"/>
              </a:rPr>
              <a:t>Teachers will set work on a Monday</a:t>
            </a:r>
          </a:p>
          <a:p>
            <a:pPr>
              <a:buFontTx/>
              <a:buChar char="-"/>
            </a:pPr>
            <a:r>
              <a:rPr lang="en-GB" sz="9600" dirty="0">
                <a:solidFill>
                  <a:schemeClr val="bg2">
                    <a:lumMod val="10000"/>
                  </a:schemeClr>
                </a:solidFill>
                <a:latin typeface="Segoe UI" pitchFamily="34" charset="0"/>
                <a:ea typeface="Segoe UI" pitchFamily="34" charset="0"/>
                <a:cs typeface="Segoe UI" pitchFamily="34" charset="0"/>
              </a:rPr>
              <a:t>Deadline for all work is on a Friday</a:t>
            </a:r>
          </a:p>
          <a:p>
            <a:pPr>
              <a:buFontTx/>
              <a:buChar char="-"/>
            </a:pPr>
            <a:r>
              <a:rPr lang="en-GB" sz="9600" dirty="0">
                <a:solidFill>
                  <a:schemeClr val="bg2">
                    <a:lumMod val="10000"/>
                  </a:schemeClr>
                </a:solidFill>
                <a:latin typeface="Segoe UI" pitchFamily="34" charset="0"/>
                <a:ea typeface="Segoe UI" pitchFamily="34" charset="0"/>
                <a:cs typeface="Segoe UI" pitchFamily="34" charset="0"/>
              </a:rPr>
              <a:t>Remember, Teams is for work purposes only</a:t>
            </a:r>
          </a:p>
          <a:p>
            <a:pPr>
              <a:buFontTx/>
              <a:buChar char="-"/>
            </a:pPr>
            <a:r>
              <a:rPr lang="en-GB" sz="9600" dirty="0">
                <a:solidFill>
                  <a:schemeClr val="bg2">
                    <a:lumMod val="10000"/>
                  </a:schemeClr>
                </a:solidFill>
                <a:latin typeface="Segoe UI" pitchFamily="34" charset="0"/>
                <a:ea typeface="Segoe UI" pitchFamily="34" charset="0"/>
                <a:cs typeface="Segoe UI" pitchFamily="34" charset="0"/>
              </a:rPr>
              <a:t>It can be used on the web or downloaded as an app</a:t>
            </a:r>
          </a:p>
          <a:p>
            <a:pPr>
              <a:buFontTx/>
              <a:buChar char="-"/>
            </a:pPr>
            <a:endParaRPr lang="en-GB" sz="9600" dirty="0">
              <a:solidFill>
                <a:schemeClr val="bg2">
                  <a:lumMod val="10000"/>
                </a:schemeClr>
              </a:solidFill>
              <a:latin typeface="Segoe UI" pitchFamily="34" charset="0"/>
              <a:ea typeface="Segoe UI" pitchFamily="34" charset="0"/>
              <a:cs typeface="Segoe UI" pitchFamily="34" charset="0"/>
            </a:endParaRPr>
          </a:p>
          <a:p>
            <a:pPr marL="0" indent="0">
              <a:buNone/>
            </a:pPr>
            <a:endParaRPr lang="en-GB" sz="7200" dirty="0">
              <a:solidFill>
                <a:schemeClr val="bg2">
                  <a:lumMod val="10000"/>
                </a:schemeClr>
              </a:solidFill>
              <a:latin typeface="Segoe UI" pitchFamily="34" charset="0"/>
              <a:ea typeface="Segoe UI" pitchFamily="34" charset="0"/>
              <a:cs typeface="Segoe UI" pitchFamily="34" charset="0"/>
            </a:endParaRPr>
          </a:p>
          <a:p>
            <a:pPr marL="0" indent="0">
              <a:buNone/>
            </a:pPr>
            <a:r>
              <a:rPr lang="en-GB" sz="7200" u="sng" dirty="0">
                <a:solidFill>
                  <a:schemeClr val="bg2">
                    <a:lumMod val="10000"/>
                  </a:schemeClr>
                </a:solidFill>
                <a:latin typeface="Segoe UI" pitchFamily="34" charset="0"/>
                <a:ea typeface="Segoe UI" pitchFamily="34" charset="0"/>
                <a:cs typeface="Segoe UI" pitchFamily="34" charset="0"/>
              </a:rPr>
              <a:t>Additional useful resources</a:t>
            </a:r>
          </a:p>
          <a:p>
            <a:pPr marL="0" indent="0">
              <a:buNone/>
            </a:pPr>
            <a:endParaRPr lang="en-GB" sz="7200" u="sng" dirty="0">
              <a:solidFill>
                <a:schemeClr val="bg2">
                  <a:lumMod val="10000"/>
                </a:schemeClr>
              </a:solidFill>
              <a:latin typeface="Segoe UI" pitchFamily="34" charset="0"/>
              <a:ea typeface="Segoe UI" pitchFamily="34" charset="0"/>
              <a:cs typeface="Segoe UI" pitchFamily="34" charset="0"/>
            </a:endParaRPr>
          </a:p>
          <a:p>
            <a:pPr marL="0" indent="0">
              <a:buNone/>
            </a:pPr>
            <a:r>
              <a:rPr lang="en-GB" sz="7200" b="1" dirty="0">
                <a:solidFill>
                  <a:schemeClr val="bg2">
                    <a:lumMod val="10000"/>
                  </a:schemeClr>
                </a:solidFill>
                <a:latin typeface="Segoe UI" pitchFamily="34" charset="0"/>
                <a:ea typeface="Segoe UI" pitchFamily="34" charset="0"/>
                <a:cs typeface="Segoe UI" pitchFamily="34" charset="0"/>
              </a:rPr>
              <a:t>The Oak National  Academy Trust</a:t>
            </a:r>
          </a:p>
          <a:p>
            <a:pPr marL="0" indent="0">
              <a:buNone/>
            </a:pPr>
            <a:r>
              <a:rPr lang="en-GB" sz="7200" dirty="0">
                <a:solidFill>
                  <a:schemeClr val="bg2">
                    <a:lumMod val="10000"/>
                  </a:schemeClr>
                </a:solidFill>
                <a:latin typeface="Segoe UI" pitchFamily="34" charset="0"/>
                <a:ea typeface="Segoe UI" pitchFamily="34" charset="0"/>
                <a:cs typeface="Segoe UI" pitchFamily="34" charset="0"/>
                <a:hlinkClick r:id="rId6"/>
              </a:rPr>
              <a:t>https://www.thenational.academy/online-classroom</a:t>
            </a:r>
            <a:r>
              <a:rPr lang="en-GB" sz="7200" dirty="0">
                <a:solidFill>
                  <a:schemeClr val="bg2">
                    <a:lumMod val="10000"/>
                  </a:schemeClr>
                </a:solidFill>
                <a:latin typeface="Segoe UI" pitchFamily="34" charset="0"/>
                <a:ea typeface="Segoe UI" pitchFamily="34" charset="0"/>
                <a:cs typeface="Segoe UI" pitchFamily="34" charset="0"/>
              </a:rPr>
              <a:t> </a:t>
            </a:r>
          </a:p>
          <a:p>
            <a:pPr marL="0" indent="0">
              <a:buNone/>
            </a:pPr>
            <a:r>
              <a:rPr lang="en-GB" sz="7200" b="1" dirty="0">
                <a:solidFill>
                  <a:schemeClr val="bg2">
                    <a:lumMod val="10000"/>
                  </a:schemeClr>
                </a:solidFill>
                <a:latin typeface="Segoe UI" pitchFamily="34" charset="0"/>
                <a:ea typeface="Segoe UI" pitchFamily="34" charset="0"/>
                <a:cs typeface="Segoe UI" pitchFamily="34" charset="0"/>
              </a:rPr>
              <a:t>BBC Bitesize</a:t>
            </a:r>
          </a:p>
          <a:p>
            <a:pPr marL="0" indent="0">
              <a:buNone/>
            </a:pPr>
            <a:r>
              <a:rPr lang="en-GB" sz="7200" dirty="0">
                <a:solidFill>
                  <a:schemeClr val="bg2">
                    <a:lumMod val="10000"/>
                  </a:schemeClr>
                </a:solidFill>
                <a:latin typeface="Segoe UI" pitchFamily="34" charset="0"/>
                <a:ea typeface="Segoe UI" pitchFamily="34" charset="0"/>
                <a:cs typeface="Segoe UI" pitchFamily="34" charset="0"/>
                <a:hlinkClick r:id="rId7"/>
              </a:rPr>
              <a:t>https://www.bbc.co.uk/bitesize</a:t>
            </a:r>
            <a:endParaRPr lang="en-GB" sz="7200" dirty="0">
              <a:solidFill>
                <a:schemeClr val="bg2">
                  <a:lumMod val="10000"/>
                </a:schemeClr>
              </a:solidFill>
              <a:latin typeface="Segoe UI" pitchFamily="34" charset="0"/>
              <a:ea typeface="Segoe UI" pitchFamily="34" charset="0"/>
              <a:cs typeface="Segoe UI" pitchFamily="34" charset="0"/>
            </a:endParaRPr>
          </a:p>
        </p:txBody>
      </p:sp>
      <p:pic>
        <p:nvPicPr>
          <p:cNvPr id="5" name="Picture 4">
            <a:extLst>
              <a:ext uri="{FF2B5EF4-FFF2-40B4-BE49-F238E27FC236}">
                <a16:creationId xmlns:a16="http://schemas.microsoft.com/office/drawing/2014/main" id="{3AB1A697-C32A-3744-AA1D-4050174E69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0244" y="4546600"/>
            <a:ext cx="2514600" cy="2311400"/>
          </a:xfrm>
          <a:prstGeom prst="rect">
            <a:avLst/>
          </a:prstGeom>
        </p:spPr>
      </p:pic>
      <p:pic>
        <p:nvPicPr>
          <p:cNvPr id="10" name="Audio 9">
            <a:hlinkClick r:id="" action="ppaction://media"/>
            <a:extLst>
              <a:ext uri="{FF2B5EF4-FFF2-40B4-BE49-F238E27FC236}">
                <a16:creationId xmlns:a16="http://schemas.microsoft.com/office/drawing/2014/main" id="{34A2B8E0-04D6-3340-9C74-23476DAC1359}"/>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046475960"/>
      </p:ext>
    </p:extLst>
  </p:cSld>
  <p:clrMapOvr>
    <a:masterClrMapping/>
  </p:clrMapOvr>
  <mc:AlternateContent xmlns:mc="http://schemas.openxmlformats.org/markup-compatibility/2006" xmlns:p14="http://schemas.microsoft.com/office/powerpoint/2010/main">
    <mc:Choice Requires="p14">
      <p:transition spd="slow" p14:dur="2000" advTm="39748"/>
    </mc:Choice>
    <mc:Fallback xmlns="">
      <p:transition spd="slow" advTm="39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fade">
                                      <p:cBhvr>
                                        <p:cTn id="41" dur="500"/>
                                        <p:tgtEl>
                                          <p:spTgt spid="6">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fade">
                                      <p:cBhvr>
                                        <p:cTn id="46" dur="500"/>
                                        <p:tgtEl>
                                          <p:spTgt spid="6">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fade">
                                      <p:cBhvr>
                                        <p:cTn id="51" dur="500"/>
                                        <p:tgtEl>
                                          <p:spTgt spid="6">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12" end="12"/>
                                            </p:txEl>
                                          </p:spTgt>
                                        </p:tgtEl>
                                        <p:attrNameLst>
                                          <p:attrName>style.visibility</p:attrName>
                                        </p:attrNameLst>
                                      </p:cBhvr>
                                      <p:to>
                                        <p:strVal val="visible"/>
                                      </p:to>
                                    </p:set>
                                    <p:animEffect transition="in" filter="fade">
                                      <p:cBhvr>
                                        <p:cTn id="56"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6336704" cy="490066"/>
          </a:xfrm>
        </p:spPr>
        <p:txBody>
          <a:bodyPr>
            <a:normAutofit fontScale="90000"/>
          </a:bodyPr>
          <a:lstStyle/>
          <a:p>
            <a:pPr algn="l"/>
            <a:r>
              <a:rPr lang="en-GB" b="1" dirty="0">
                <a:latin typeface="Segoe UI" pitchFamily="34" charset="0"/>
                <a:ea typeface="Segoe UI" pitchFamily="34" charset="0"/>
                <a:cs typeface="Segoe UI" pitchFamily="34" charset="0"/>
              </a:rPr>
              <a:t>Tips for working at home</a:t>
            </a:r>
          </a:p>
        </p:txBody>
      </p:sp>
      <p:sp>
        <p:nvSpPr>
          <p:cNvPr id="6" name="Subtitle 5"/>
          <p:cNvSpPr txBox="1">
            <a:spLocks/>
          </p:cNvSpPr>
          <p:nvPr/>
        </p:nvSpPr>
        <p:spPr>
          <a:xfrm>
            <a:off x="0" y="2276872"/>
            <a:ext cx="5257184"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GB" sz="2800" dirty="0">
                <a:solidFill>
                  <a:schemeClr val="bg2">
                    <a:lumMod val="10000"/>
                  </a:schemeClr>
                </a:solidFill>
                <a:latin typeface="Segoe UI" pitchFamily="34" charset="0"/>
                <a:ea typeface="Segoe UI" pitchFamily="34" charset="0"/>
                <a:cs typeface="Segoe UI" pitchFamily="34" charset="0"/>
              </a:rPr>
              <a:t>Plan your day</a:t>
            </a:r>
          </a:p>
          <a:p>
            <a:pPr>
              <a:buFontTx/>
              <a:buChar char="-"/>
            </a:pPr>
            <a:r>
              <a:rPr lang="en-GB" sz="2800" dirty="0">
                <a:solidFill>
                  <a:schemeClr val="bg2">
                    <a:lumMod val="10000"/>
                  </a:schemeClr>
                </a:solidFill>
                <a:latin typeface="Segoe UI" pitchFamily="34" charset="0"/>
                <a:ea typeface="Segoe UI" pitchFamily="34" charset="0"/>
                <a:cs typeface="Segoe UI" pitchFamily="34" charset="0"/>
              </a:rPr>
              <a:t>Find a quiet place to work</a:t>
            </a:r>
          </a:p>
          <a:p>
            <a:pPr>
              <a:buFontTx/>
              <a:buChar char="-"/>
            </a:pPr>
            <a:r>
              <a:rPr lang="en-GB" sz="2800" dirty="0">
                <a:solidFill>
                  <a:schemeClr val="bg2">
                    <a:lumMod val="10000"/>
                  </a:schemeClr>
                </a:solidFill>
                <a:latin typeface="Segoe UI" pitchFamily="34" charset="0"/>
                <a:ea typeface="Segoe UI" pitchFamily="34" charset="0"/>
                <a:cs typeface="Segoe UI" pitchFamily="34" charset="0"/>
              </a:rPr>
              <a:t>Let people in your household know you are working</a:t>
            </a:r>
          </a:p>
          <a:p>
            <a:pPr>
              <a:buFontTx/>
              <a:buChar char="-"/>
            </a:pPr>
            <a:r>
              <a:rPr lang="en-GB" sz="2800" dirty="0">
                <a:solidFill>
                  <a:schemeClr val="bg2">
                    <a:lumMod val="10000"/>
                  </a:schemeClr>
                </a:solidFill>
                <a:latin typeface="Segoe UI" pitchFamily="34" charset="0"/>
                <a:ea typeface="Segoe UI" pitchFamily="34" charset="0"/>
                <a:cs typeface="Segoe UI" pitchFamily="34" charset="0"/>
              </a:rPr>
              <a:t>Set hours and stick to them</a:t>
            </a:r>
          </a:p>
          <a:p>
            <a:pPr>
              <a:buFontTx/>
              <a:buChar char="-"/>
            </a:pPr>
            <a:r>
              <a:rPr lang="en-GB" sz="2800" dirty="0">
                <a:solidFill>
                  <a:schemeClr val="bg2">
                    <a:lumMod val="10000"/>
                  </a:schemeClr>
                </a:solidFill>
                <a:latin typeface="Segoe UI" pitchFamily="34" charset="0"/>
                <a:ea typeface="Segoe UI" pitchFamily="34" charset="0"/>
                <a:cs typeface="Segoe UI" pitchFamily="34" charset="0"/>
              </a:rPr>
              <a:t>Reward yourself</a:t>
            </a:r>
          </a:p>
        </p:txBody>
      </p:sp>
      <p:pic>
        <p:nvPicPr>
          <p:cNvPr id="8" name="Picture 7">
            <a:extLst>
              <a:ext uri="{FF2B5EF4-FFF2-40B4-BE49-F238E27FC236}">
                <a16:creationId xmlns:a16="http://schemas.microsoft.com/office/drawing/2014/main" id="{BEF8FE66-D7DE-B346-BDE4-CDD851F629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912" y="4005064"/>
            <a:ext cx="2839087" cy="2852936"/>
          </a:xfrm>
          <a:prstGeom prst="rect">
            <a:avLst/>
          </a:prstGeom>
        </p:spPr>
      </p:pic>
      <p:pic>
        <p:nvPicPr>
          <p:cNvPr id="10" name="Audio 9">
            <a:hlinkClick r:id="" action="ppaction://media"/>
            <a:extLst>
              <a:ext uri="{FF2B5EF4-FFF2-40B4-BE49-F238E27FC236}">
                <a16:creationId xmlns:a16="http://schemas.microsoft.com/office/drawing/2014/main" id="{8679FE60-CC9C-A949-9170-BA7A9B75FD9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2832139913"/>
      </p:ext>
    </p:extLst>
  </p:cSld>
  <p:clrMapOvr>
    <a:masterClrMapping/>
  </p:clrMapOvr>
  <mc:AlternateContent xmlns:mc="http://schemas.openxmlformats.org/markup-compatibility/2006" xmlns:p14="http://schemas.microsoft.com/office/powerpoint/2010/main">
    <mc:Choice Requires="p14">
      <p:transition spd="slow" p14:dur="2000" advTm="24820"/>
    </mc:Choice>
    <mc:Fallback xmlns="">
      <p:transition spd="slow" advTm="24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7743"/>
            <a:ext cx="5112568" cy="490066"/>
          </a:xfrm>
        </p:spPr>
        <p:txBody>
          <a:bodyPr>
            <a:normAutofit fontScale="90000"/>
          </a:bodyPr>
          <a:lstStyle/>
          <a:p>
            <a:pPr algn="l"/>
            <a:r>
              <a:rPr lang="en-GB" b="1" dirty="0">
                <a:latin typeface="Segoe UI" pitchFamily="34" charset="0"/>
                <a:ea typeface="Segoe UI" pitchFamily="34" charset="0"/>
                <a:cs typeface="Segoe UI" pitchFamily="34" charset="0"/>
              </a:rPr>
              <a:t>Scenarios - FAQ</a:t>
            </a:r>
          </a:p>
        </p:txBody>
      </p:sp>
      <p:sp>
        <p:nvSpPr>
          <p:cNvPr id="6" name="Subtitle 5"/>
          <p:cNvSpPr txBox="1">
            <a:spLocks/>
          </p:cNvSpPr>
          <p:nvPr/>
        </p:nvSpPr>
        <p:spPr>
          <a:xfrm>
            <a:off x="28667" y="1839662"/>
            <a:ext cx="806489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dirty="0">
                <a:solidFill>
                  <a:schemeClr val="bg2">
                    <a:lumMod val="10000"/>
                  </a:schemeClr>
                </a:solidFill>
                <a:latin typeface="Segoe UI" pitchFamily="34" charset="0"/>
                <a:ea typeface="Segoe UI" pitchFamily="34" charset="0"/>
                <a:cs typeface="Segoe UI" pitchFamily="34" charset="0"/>
              </a:rPr>
              <a:t>-How do I reset my password?</a:t>
            </a:r>
          </a:p>
          <a:p>
            <a:pPr marL="0" indent="0">
              <a:buNone/>
            </a:pPr>
            <a:r>
              <a:rPr lang="en-GB" sz="2800" dirty="0">
                <a:solidFill>
                  <a:schemeClr val="bg2">
                    <a:lumMod val="10000"/>
                  </a:schemeClr>
                </a:solidFill>
                <a:latin typeface="Segoe UI" pitchFamily="34" charset="0"/>
                <a:ea typeface="Segoe UI" pitchFamily="34" charset="0"/>
                <a:cs typeface="Segoe UI" pitchFamily="34" charset="0"/>
              </a:rPr>
              <a:t>-How do I contact my teachers?</a:t>
            </a:r>
          </a:p>
          <a:p>
            <a:pPr marL="0" indent="0">
              <a:buNone/>
            </a:pPr>
            <a:r>
              <a:rPr lang="en-GB" sz="2800" dirty="0">
                <a:solidFill>
                  <a:schemeClr val="bg2">
                    <a:lumMod val="10000"/>
                  </a:schemeClr>
                </a:solidFill>
                <a:latin typeface="Segoe UI" pitchFamily="34" charset="0"/>
                <a:ea typeface="Segoe UI" pitchFamily="34" charset="0"/>
                <a:cs typeface="Segoe UI" pitchFamily="34" charset="0"/>
              </a:rPr>
              <a:t>-When will I find out my options for Year 9?</a:t>
            </a:r>
          </a:p>
          <a:p>
            <a:pPr marL="0" indent="0">
              <a:buNone/>
            </a:pPr>
            <a:r>
              <a:rPr lang="en-GB" sz="2800" dirty="0">
                <a:solidFill>
                  <a:schemeClr val="bg2">
                    <a:lumMod val="10000"/>
                  </a:schemeClr>
                </a:solidFill>
                <a:latin typeface="Segoe UI" pitchFamily="34" charset="0"/>
                <a:ea typeface="Segoe UI" pitchFamily="34" charset="0"/>
                <a:cs typeface="Segoe UI" pitchFamily="34" charset="0"/>
              </a:rPr>
              <a:t>-What happens if I don’t complete my work?</a:t>
            </a:r>
          </a:p>
          <a:p>
            <a:pPr marL="0" indent="0">
              <a:buNone/>
            </a:pPr>
            <a:r>
              <a:rPr lang="en-GB" sz="2800" dirty="0">
                <a:solidFill>
                  <a:schemeClr val="bg2">
                    <a:lumMod val="10000"/>
                  </a:schemeClr>
                </a:solidFill>
                <a:latin typeface="Segoe UI" pitchFamily="34" charset="0"/>
                <a:ea typeface="Segoe UI" pitchFamily="34" charset="0"/>
                <a:cs typeface="Segoe UI" pitchFamily="34" charset="0"/>
              </a:rPr>
              <a:t>-When will school open again?</a:t>
            </a:r>
          </a:p>
          <a:p>
            <a:endParaRPr lang="en-GB" sz="2800" dirty="0">
              <a:solidFill>
                <a:schemeClr val="bg2">
                  <a:lumMod val="10000"/>
                </a:schemeClr>
              </a:solidFill>
              <a:latin typeface="Segoe UI" pitchFamily="34" charset="0"/>
              <a:ea typeface="Segoe UI" pitchFamily="34" charset="0"/>
              <a:cs typeface="Segoe UI" pitchFamily="34" charset="0"/>
            </a:endParaRPr>
          </a:p>
        </p:txBody>
      </p:sp>
      <p:pic>
        <p:nvPicPr>
          <p:cNvPr id="4" name="Picture 3">
            <a:extLst>
              <a:ext uri="{FF2B5EF4-FFF2-40B4-BE49-F238E27FC236}">
                <a16:creationId xmlns:a16="http://schemas.microsoft.com/office/drawing/2014/main" id="{31AB1C7B-88A9-F74C-9AF8-3363FE6295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4347102"/>
            <a:ext cx="3347864" cy="2510898"/>
          </a:xfrm>
          <a:prstGeom prst="rect">
            <a:avLst/>
          </a:prstGeom>
        </p:spPr>
      </p:pic>
      <p:pic>
        <p:nvPicPr>
          <p:cNvPr id="7" name="Audio 6">
            <a:hlinkClick r:id="" action="ppaction://media"/>
            <a:extLst>
              <a:ext uri="{FF2B5EF4-FFF2-40B4-BE49-F238E27FC236}">
                <a16:creationId xmlns:a16="http://schemas.microsoft.com/office/drawing/2014/main" id="{09C9414B-474F-DA4A-8AF9-05E6E816F53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2677000292"/>
      </p:ext>
    </p:extLst>
  </p:cSld>
  <p:clrMapOvr>
    <a:masterClrMapping/>
  </p:clrMapOvr>
  <mc:AlternateContent xmlns:mc="http://schemas.openxmlformats.org/markup-compatibility/2006" xmlns:p14="http://schemas.microsoft.com/office/powerpoint/2010/main">
    <mc:Choice Requires="p14">
      <p:transition spd="slow" p14:dur="2000" advTm="68224"/>
    </mc:Choice>
    <mc:Fallback xmlns="">
      <p:transition spd="slow" advTm="682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04" y="1449940"/>
            <a:ext cx="5112568" cy="490066"/>
          </a:xfrm>
        </p:spPr>
        <p:txBody>
          <a:bodyPr>
            <a:noAutofit/>
          </a:bodyPr>
          <a:lstStyle/>
          <a:p>
            <a:pPr algn="l"/>
            <a:r>
              <a:rPr lang="en-GB" sz="4000" b="1" dirty="0">
                <a:latin typeface="Segoe UI" pitchFamily="34" charset="0"/>
                <a:ea typeface="Segoe UI" pitchFamily="34" charset="0"/>
                <a:cs typeface="Segoe UI" pitchFamily="34" charset="0"/>
              </a:rPr>
              <a:t>Staying Healthy</a:t>
            </a:r>
          </a:p>
        </p:txBody>
      </p:sp>
      <p:sp>
        <p:nvSpPr>
          <p:cNvPr id="6" name="Subtitle 5"/>
          <p:cNvSpPr txBox="1">
            <a:spLocks/>
          </p:cNvSpPr>
          <p:nvPr/>
        </p:nvSpPr>
        <p:spPr>
          <a:xfrm>
            <a:off x="82431" y="2294874"/>
            <a:ext cx="8397583" cy="40324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a:latin typeface="Segoe UI" panose="020B0502040204020203" pitchFamily="34" charset="0"/>
                <a:cs typeface="Segoe UI" panose="020B0502040204020203" pitchFamily="34" charset="0"/>
              </a:rPr>
              <a:t>Keep in touch</a:t>
            </a:r>
          </a:p>
          <a:p>
            <a:pPr marL="514350" indent="-514350">
              <a:buFont typeface="+mj-lt"/>
              <a:buAutoNum type="arabicPeriod"/>
            </a:pPr>
            <a:r>
              <a:rPr lang="en-GB" dirty="0">
                <a:latin typeface="Segoe UI" panose="020B0502040204020203" pitchFamily="34" charset="0"/>
                <a:cs typeface="Segoe UI" panose="020B0502040204020203" pitchFamily="34" charset="0"/>
              </a:rPr>
              <a:t>Don't bottle things up</a:t>
            </a:r>
          </a:p>
          <a:p>
            <a:pPr marL="514350" indent="-514350">
              <a:buFont typeface="+mj-lt"/>
              <a:buAutoNum type="arabicPeriod"/>
            </a:pPr>
            <a:r>
              <a:rPr lang="en-GB" dirty="0">
                <a:latin typeface="Segoe UI" panose="020B0502040204020203" pitchFamily="34" charset="0"/>
                <a:cs typeface="Segoe UI" panose="020B0502040204020203" pitchFamily="34" charset="0"/>
              </a:rPr>
              <a:t>Routine</a:t>
            </a:r>
          </a:p>
          <a:p>
            <a:pPr marL="514350" indent="-514350">
              <a:buFont typeface="+mj-lt"/>
              <a:buAutoNum type="arabicPeriod"/>
            </a:pPr>
            <a:r>
              <a:rPr lang="en-GB" dirty="0">
                <a:latin typeface="Segoe UI" panose="020B0502040204020203" pitchFamily="34" charset="0"/>
                <a:cs typeface="Segoe UI" panose="020B0502040204020203" pitchFamily="34" charset="0"/>
              </a:rPr>
              <a:t>Exercise </a:t>
            </a:r>
          </a:p>
          <a:p>
            <a:pPr marL="514350" indent="-514350">
              <a:buFont typeface="+mj-lt"/>
              <a:buAutoNum type="arabicPeriod"/>
            </a:pPr>
            <a:r>
              <a:rPr lang="en-GB" dirty="0">
                <a:latin typeface="Segoe UI" panose="020B0502040204020203" pitchFamily="34" charset="0"/>
                <a:cs typeface="Segoe UI" panose="020B0502040204020203" pitchFamily="34" charset="0"/>
              </a:rPr>
              <a:t>Healthy eating</a:t>
            </a:r>
          </a:p>
          <a:p>
            <a:pPr marL="514350" indent="-514350">
              <a:buFont typeface="+mj-lt"/>
              <a:buAutoNum type="arabicPeriod"/>
            </a:pPr>
            <a:r>
              <a:rPr lang="en-GB" dirty="0">
                <a:latin typeface="Segoe UI" panose="020B0502040204020203" pitchFamily="34" charset="0"/>
                <a:cs typeface="Segoe UI" panose="020B0502040204020203" pitchFamily="34" charset="0"/>
              </a:rPr>
              <a:t>Walking </a:t>
            </a:r>
          </a:p>
          <a:p>
            <a:pPr marL="514350" indent="-514350">
              <a:buFont typeface="+mj-lt"/>
              <a:buAutoNum type="arabicPeriod"/>
            </a:pPr>
            <a:r>
              <a:rPr lang="en-GB" dirty="0">
                <a:latin typeface="Segoe UI" panose="020B0502040204020203" pitchFamily="34" charset="0"/>
                <a:cs typeface="Segoe UI" panose="020B0502040204020203" pitchFamily="34" charset="0"/>
              </a:rPr>
              <a:t>Washing and grooming</a:t>
            </a:r>
          </a:p>
          <a:p>
            <a:pPr marL="514350" indent="-514350">
              <a:buFont typeface="+mj-lt"/>
              <a:buAutoNum type="arabicPeriod"/>
            </a:pPr>
            <a:r>
              <a:rPr lang="en-GB" dirty="0">
                <a:latin typeface="Segoe UI" panose="020B0502040204020203" pitchFamily="34" charset="0"/>
                <a:cs typeface="Segoe UI" panose="020B0502040204020203" pitchFamily="34" charset="0"/>
              </a:rPr>
              <a:t>Develop a new interest or hobby. </a:t>
            </a:r>
          </a:p>
        </p:txBody>
      </p:sp>
      <p:pic>
        <p:nvPicPr>
          <p:cNvPr id="3" name="Picture 2"/>
          <p:cNvPicPr>
            <a:picLocks noChangeAspect="1"/>
          </p:cNvPicPr>
          <p:nvPr/>
        </p:nvPicPr>
        <p:blipFill>
          <a:blip r:embed="rId6"/>
          <a:stretch>
            <a:fillRect/>
          </a:stretch>
        </p:blipFill>
        <p:spPr>
          <a:xfrm>
            <a:off x="6325577" y="4729546"/>
            <a:ext cx="2808312" cy="2106234"/>
          </a:xfrm>
          <a:prstGeom prst="rect">
            <a:avLst/>
          </a:prstGeom>
        </p:spPr>
      </p:pic>
      <p:pic>
        <p:nvPicPr>
          <p:cNvPr id="8" name="Audio 7">
            <a:hlinkClick r:id="" action="ppaction://media"/>
            <a:extLst>
              <a:ext uri="{FF2B5EF4-FFF2-40B4-BE49-F238E27FC236}">
                <a16:creationId xmlns:a16="http://schemas.microsoft.com/office/drawing/2014/main" id="{FB2D7AAC-28C0-F548-ABAA-FD973B86ACC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4160971102"/>
      </p:ext>
    </p:extLst>
  </p:cSld>
  <p:clrMapOvr>
    <a:masterClrMapping/>
  </p:clrMapOvr>
  <mc:AlternateContent xmlns:mc="http://schemas.openxmlformats.org/markup-compatibility/2006" xmlns:p14="http://schemas.microsoft.com/office/powerpoint/2010/main">
    <mc:Choice Requires="p14">
      <p:transition spd="slow" p14:dur="2000" advTm="24964"/>
    </mc:Choice>
    <mc:Fallback xmlns="">
      <p:transition spd="slow" advTm="249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7CAB8AE-638A-EE4C-8822-9985D734CD0F}"/>
              </a:ext>
            </a:extLst>
          </p:cNvPr>
          <p:cNvSpPr txBox="1"/>
          <p:nvPr/>
        </p:nvSpPr>
        <p:spPr>
          <a:xfrm>
            <a:off x="123112" y="1412776"/>
            <a:ext cx="5212976" cy="707886"/>
          </a:xfrm>
          <a:prstGeom prst="rect">
            <a:avLst/>
          </a:prstGeom>
          <a:noFill/>
        </p:spPr>
        <p:txBody>
          <a:bodyPr wrap="square" rtlCol="0">
            <a:spAutoFit/>
          </a:bodyPr>
          <a:lstStyle/>
          <a:p>
            <a:r>
              <a:rPr lang="en-US" sz="4000" b="1" dirty="0"/>
              <a:t>Culture capital</a:t>
            </a:r>
          </a:p>
        </p:txBody>
      </p:sp>
      <p:sp>
        <p:nvSpPr>
          <p:cNvPr id="2" name="Rectangle 1">
            <a:extLst>
              <a:ext uri="{FF2B5EF4-FFF2-40B4-BE49-F238E27FC236}">
                <a16:creationId xmlns:a16="http://schemas.microsoft.com/office/drawing/2014/main" id="{E1D8F9F4-3294-904C-8549-8C92A0DA0BB1}"/>
              </a:ext>
            </a:extLst>
          </p:cNvPr>
          <p:cNvSpPr/>
          <p:nvPr/>
        </p:nvSpPr>
        <p:spPr>
          <a:xfrm>
            <a:off x="107638" y="2348880"/>
            <a:ext cx="8625352" cy="2554545"/>
          </a:xfrm>
          <a:prstGeom prst="rect">
            <a:avLst/>
          </a:prstGeom>
        </p:spPr>
        <p:txBody>
          <a:bodyPr wrap="square">
            <a:spAutoFit/>
          </a:bodyPr>
          <a:lstStyle/>
          <a:p>
            <a:r>
              <a:rPr lang="en-GB" sz="2000" dirty="0"/>
              <a:t>For many, the lockdown has given the gift of time. This may be a couple of extra hours that would usually be spent commuting from home to school and vice versa or it may be the entire school day.  </a:t>
            </a:r>
          </a:p>
          <a:p>
            <a:endParaRPr lang="en-GB" sz="2000" dirty="0"/>
          </a:p>
          <a:p>
            <a:r>
              <a:rPr lang="en-GB" sz="2000" dirty="0"/>
              <a:t>This time can be used productively to achieve your </a:t>
            </a:r>
            <a:r>
              <a:rPr lang="en-GB" sz="2000" b="1" dirty="0"/>
              <a:t>personal development</a:t>
            </a:r>
            <a:r>
              <a:rPr lang="en-GB" sz="2000" dirty="0"/>
              <a:t> goals and expand your horizons.  Whether your goals are to learn a language, visit a museum, reading and writing, or learn a musical instrument, now is the ideal time to start. Links will be available to you in due course.  </a:t>
            </a:r>
            <a:endParaRPr lang="en-GB" sz="2000" dirty="0">
              <a:solidFill>
                <a:schemeClr val="bg2">
                  <a:lumMod val="10000"/>
                </a:schemeClr>
              </a:solidFill>
              <a:latin typeface="Segoe UI" pitchFamily="34" charset="0"/>
              <a:ea typeface="Segoe UI" pitchFamily="34" charset="0"/>
              <a:cs typeface="Segoe UI" pitchFamily="34" charset="0"/>
            </a:endParaRPr>
          </a:p>
        </p:txBody>
      </p:sp>
      <p:pic>
        <p:nvPicPr>
          <p:cNvPr id="9" name="Picture 8">
            <a:extLst>
              <a:ext uri="{FF2B5EF4-FFF2-40B4-BE49-F238E27FC236}">
                <a16:creationId xmlns:a16="http://schemas.microsoft.com/office/drawing/2014/main" id="{3E3E85CD-5B3B-264B-9307-B0AA60D2E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450" y="4901620"/>
            <a:ext cx="2072624" cy="1956380"/>
          </a:xfrm>
          <a:prstGeom prst="rect">
            <a:avLst/>
          </a:prstGeom>
        </p:spPr>
      </p:pic>
      <p:pic>
        <p:nvPicPr>
          <p:cNvPr id="3" name="Audio 2">
            <a:hlinkClick r:id="" action="ppaction://media"/>
            <a:extLst>
              <a:ext uri="{FF2B5EF4-FFF2-40B4-BE49-F238E27FC236}">
                <a16:creationId xmlns:a16="http://schemas.microsoft.com/office/drawing/2014/main" id="{A17DE9E9-8217-A843-895D-E0383D8D8B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4209583060"/>
      </p:ext>
    </p:extLst>
  </p:cSld>
  <p:clrMapOvr>
    <a:masterClrMapping/>
  </p:clrMapOvr>
  <mc:AlternateContent xmlns:mc="http://schemas.openxmlformats.org/markup-compatibility/2006" xmlns:p14="http://schemas.microsoft.com/office/powerpoint/2010/main">
    <mc:Choice Requires="p14">
      <p:transition spd="slow" p14:dur="2000" advTm="39474"/>
    </mc:Choice>
    <mc:Fallback xmlns="">
      <p:transition spd="slow" advTm="39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37" y="1124744"/>
            <a:ext cx="6552728" cy="490066"/>
          </a:xfrm>
        </p:spPr>
        <p:txBody>
          <a:bodyPr>
            <a:normAutofit fontScale="90000"/>
          </a:bodyPr>
          <a:lstStyle/>
          <a:p>
            <a:pPr algn="l"/>
            <a:r>
              <a:rPr lang="en-GB" b="1" dirty="0">
                <a:latin typeface="Segoe UI" pitchFamily="34" charset="0"/>
                <a:ea typeface="Segoe UI" pitchFamily="34" charset="0"/>
                <a:cs typeface="Segoe UI" pitchFamily="34" charset="0"/>
              </a:rPr>
              <a:t>National Hero</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6965" t="1" r="14678" b="-1325"/>
          <a:stretch/>
        </p:blipFill>
        <p:spPr>
          <a:xfrm>
            <a:off x="6423509" y="2436420"/>
            <a:ext cx="2729203" cy="1985159"/>
          </a:xfrm>
          <a:prstGeom prst="rect">
            <a:avLst/>
          </a:prstGeom>
        </p:spPr>
      </p:pic>
      <p:sp>
        <p:nvSpPr>
          <p:cNvPr id="5" name="Rectangle 4"/>
          <p:cNvSpPr/>
          <p:nvPr/>
        </p:nvSpPr>
        <p:spPr>
          <a:xfrm>
            <a:off x="145137" y="1916832"/>
            <a:ext cx="6100048" cy="4708981"/>
          </a:xfrm>
          <a:prstGeom prst="rect">
            <a:avLst/>
          </a:prstGeom>
        </p:spPr>
        <p:txBody>
          <a:bodyPr wrap="square">
            <a:spAutoFit/>
          </a:bodyPr>
          <a:lstStyle/>
          <a:p>
            <a:r>
              <a:rPr lang="en-GB" sz="2000" dirty="0">
                <a:latin typeface="Segoe UI" panose="020B0502040204020203" pitchFamily="34" charset="0"/>
                <a:cs typeface="Segoe UI" panose="020B0502040204020203" pitchFamily="34" charset="0"/>
              </a:rPr>
              <a:t>Thomas Moore is a former British Army officer known for his achievements raising money for charity in the run-up to his 100th birthday during the COVID-19 pandemic. </a:t>
            </a:r>
          </a:p>
          <a:p>
            <a:endParaRPr lang="en-GB" sz="2000" dirty="0">
              <a:latin typeface="Segoe UI" panose="020B0502040204020203" pitchFamily="34" charset="0"/>
              <a:cs typeface="Segoe UI" panose="020B0502040204020203" pitchFamily="34" charset="0"/>
            </a:endParaRPr>
          </a:p>
          <a:p>
            <a:r>
              <a:rPr lang="en-GB" sz="2000" dirty="0">
                <a:latin typeface="Segoe UI" panose="020B0502040204020203" pitchFamily="34" charset="0"/>
                <a:cs typeface="Segoe UI" panose="020B0502040204020203" pitchFamily="34" charset="0"/>
              </a:rPr>
              <a:t>On 6 April 2020, he began to walk laps of his garden in aid of NHS Charities Together, with the aim of reaching 100 laps by his 100</a:t>
            </a:r>
            <a:r>
              <a:rPr lang="en-GB" sz="2000" baseline="30000" dirty="0">
                <a:latin typeface="Segoe UI" panose="020B0502040204020203" pitchFamily="34" charset="0"/>
                <a:cs typeface="Segoe UI" panose="020B0502040204020203" pitchFamily="34" charset="0"/>
              </a:rPr>
              <a:t>th</a:t>
            </a:r>
            <a:r>
              <a:rPr lang="en-GB" sz="2000" dirty="0">
                <a:latin typeface="Segoe UI" panose="020B0502040204020203" pitchFamily="34" charset="0"/>
                <a:cs typeface="Segoe UI" panose="020B0502040204020203" pitchFamily="34" charset="0"/>
              </a:rPr>
              <a:t> birthday.</a:t>
            </a:r>
          </a:p>
          <a:p>
            <a:endParaRPr lang="en-GB" sz="2000" dirty="0">
              <a:latin typeface="Segoe UI" panose="020B0502040204020203" pitchFamily="34" charset="0"/>
              <a:cs typeface="Segoe UI" panose="020B0502040204020203" pitchFamily="34" charset="0"/>
            </a:endParaRPr>
          </a:p>
          <a:p>
            <a:r>
              <a:rPr lang="en-GB" sz="2000" dirty="0">
                <a:latin typeface="Segoe UI" panose="020B0502040204020203" pitchFamily="34" charset="0"/>
                <a:cs typeface="Segoe UI" panose="020B0502040204020203" pitchFamily="34" charset="0"/>
              </a:rPr>
              <a:t>Thomas Moore completed 100 laps of his garden which encouraged millions of people to sponsored him and he has managed to raise over £32 million for the NHS.</a:t>
            </a:r>
          </a:p>
          <a:p>
            <a:endParaRPr lang="en-GB" sz="2000" dirty="0">
              <a:latin typeface="Segoe UI" panose="020B0502040204020203" pitchFamily="34" charset="0"/>
              <a:cs typeface="Segoe UI" panose="020B0502040204020203" pitchFamily="34" charset="0"/>
            </a:endParaRPr>
          </a:p>
          <a:p>
            <a:r>
              <a:rPr lang="en-GB" sz="2000" dirty="0">
                <a:latin typeface="Segoe UI" panose="020B0502040204020203" pitchFamily="34" charset="0"/>
                <a:cs typeface="Segoe UI" panose="020B0502040204020203" pitchFamily="34" charset="0"/>
              </a:rPr>
              <a:t>He has received over 150,000 thank you cards, and was appointed as honorary colonel of the Army Foundation College</a:t>
            </a:r>
            <a:r>
              <a:rPr lang="en-GB" sz="1600" dirty="0">
                <a:latin typeface="Segoe UI" panose="020B0502040204020203" pitchFamily="34" charset="0"/>
                <a:cs typeface="Segoe UI" panose="020B0502040204020203" pitchFamily="34" charset="0"/>
              </a:rPr>
              <a:t>. </a:t>
            </a:r>
          </a:p>
        </p:txBody>
      </p:sp>
      <p:pic>
        <p:nvPicPr>
          <p:cNvPr id="6" name="Picture 5"/>
          <p:cNvPicPr>
            <a:picLocks noChangeAspect="1"/>
          </p:cNvPicPr>
          <p:nvPr/>
        </p:nvPicPr>
        <p:blipFill>
          <a:blip r:embed="rId6"/>
          <a:stretch>
            <a:fillRect/>
          </a:stretch>
        </p:blipFill>
        <p:spPr>
          <a:xfrm>
            <a:off x="6272586" y="4578516"/>
            <a:ext cx="2723328" cy="1650502"/>
          </a:xfrm>
          <a:prstGeom prst="rect">
            <a:avLst/>
          </a:prstGeom>
        </p:spPr>
      </p:pic>
      <p:pic>
        <p:nvPicPr>
          <p:cNvPr id="8" name="Audio 7">
            <a:hlinkClick r:id="" action="ppaction://media"/>
            <a:extLst>
              <a:ext uri="{FF2B5EF4-FFF2-40B4-BE49-F238E27FC236}">
                <a16:creationId xmlns:a16="http://schemas.microsoft.com/office/drawing/2014/main" id="{F5FB3437-1923-764E-9A99-C1D7C08BA91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3000522169"/>
      </p:ext>
    </p:extLst>
  </p:cSld>
  <p:clrMapOvr>
    <a:masterClrMapping/>
  </p:clrMapOvr>
  <mc:AlternateContent xmlns:mc="http://schemas.openxmlformats.org/markup-compatibility/2006" xmlns:p14="http://schemas.microsoft.com/office/powerpoint/2010/main">
    <mc:Choice Requires="p14">
      <p:transition spd="slow" p14:dur="2000" advTm="32720"/>
    </mc:Choice>
    <mc:Fallback xmlns="">
      <p:transition spd="slow" advTm="32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8"/>
                </p:tgtEl>
              </p:cMediaNode>
            </p:audio>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8A11EF2-A8D2-4452-88B7-3528EACE6DD4}"/>
              </a:ext>
            </a:extLst>
          </p:cNvPr>
          <p:cNvSpPr/>
          <p:nvPr/>
        </p:nvSpPr>
        <p:spPr>
          <a:xfrm>
            <a:off x="3467615" y="3050958"/>
            <a:ext cx="5778642" cy="301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8" name="Title 1">
            <a:extLst>
              <a:ext uri="{FF2B5EF4-FFF2-40B4-BE49-F238E27FC236}">
                <a16:creationId xmlns:a16="http://schemas.microsoft.com/office/drawing/2014/main" id="{66379EAB-26E8-4083-90E9-777497B73777}"/>
              </a:ext>
            </a:extLst>
          </p:cNvPr>
          <p:cNvSpPr txBox="1">
            <a:spLocks/>
          </p:cNvSpPr>
          <p:nvPr/>
        </p:nvSpPr>
        <p:spPr>
          <a:xfrm>
            <a:off x="65578" y="998730"/>
            <a:ext cx="5130570" cy="799598"/>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defRPr/>
            </a:pPr>
            <a:r>
              <a:rPr lang="en-GB" sz="4050" b="1" dirty="0">
                <a:solidFill>
                  <a:prstClr val="black"/>
                </a:solidFill>
                <a:latin typeface="Calibri" panose="020F0502020204030204"/>
                <a:ea typeface="Segoe UI" pitchFamily="34" charset="0"/>
                <a:cs typeface="Segoe UI" pitchFamily="34" charset="0"/>
              </a:rPr>
              <a:t>SRS heroes…</a:t>
            </a:r>
          </a:p>
        </p:txBody>
      </p:sp>
      <p:sp>
        <p:nvSpPr>
          <p:cNvPr id="9" name="Rectangle 8">
            <a:extLst>
              <a:ext uri="{FF2B5EF4-FFF2-40B4-BE49-F238E27FC236}">
                <a16:creationId xmlns:a16="http://schemas.microsoft.com/office/drawing/2014/main" id="{4B155FA6-ED57-4BF4-8814-E2C0E063AA4D}"/>
              </a:ext>
            </a:extLst>
          </p:cNvPr>
          <p:cNvSpPr/>
          <p:nvPr/>
        </p:nvSpPr>
        <p:spPr>
          <a:xfrm>
            <a:off x="21398" y="1798328"/>
            <a:ext cx="5698031" cy="4524315"/>
          </a:xfrm>
          <a:prstGeom prst="rect">
            <a:avLst/>
          </a:prstGeom>
        </p:spPr>
        <p:txBody>
          <a:bodyPr wrap="square">
            <a:spAutoFit/>
          </a:bodyPr>
          <a:lstStyle/>
          <a:p>
            <a:endParaRPr lang="en-GB" sz="2400" dirty="0">
              <a:cs typeface="Segoe UI" panose="020B0502040204020203" pitchFamily="34" charset="0"/>
            </a:endParaRPr>
          </a:p>
          <a:p>
            <a:r>
              <a:rPr lang="en-GB" sz="2400" dirty="0">
                <a:cs typeface="Segoe UI" panose="020B0502040204020203" pitchFamily="34" charset="0"/>
              </a:rPr>
              <a:t>Ms McArthur has been busy sewing scrubs (bottoms and tops) for our NHS workers at Queen’s Hospital. </a:t>
            </a:r>
          </a:p>
          <a:p>
            <a:endParaRPr lang="en-GB" sz="2400" dirty="0">
              <a:cs typeface="Segoe UI" panose="020B0502040204020203" pitchFamily="34" charset="0"/>
            </a:endParaRPr>
          </a:p>
          <a:p>
            <a:r>
              <a:rPr lang="en-GB" sz="2400" dirty="0">
                <a:cs typeface="Segoe UI" panose="020B0502040204020203" pitchFamily="34" charset="0"/>
              </a:rPr>
              <a:t>Mr Prince and Mr Dunn have been busy designing and producing protective masks for our hospital workers.  </a:t>
            </a:r>
          </a:p>
          <a:p>
            <a:endParaRPr lang="en-GB" sz="2400" dirty="0">
              <a:cs typeface="Segoe UI" panose="020B0502040204020203" pitchFamily="34" charset="0"/>
            </a:endParaRPr>
          </a:p>
          <a:p>
            <a:r>
              <a:rPr lang="en-GB" sz="2400" dirty="0">
                <a:cs typeface="Segoe UI" panose="020B0502040204020203" pitchFamily="34" charset="0"/>
              </a:rPr>
              <a:t>338 pairs of goggles and protective masks from our Science and Art departments were donated to our frontline hospital staff.</a:t>
            </a:r>
          </a:p>
        </p:txBody>
      </p:sp>
      <p:pic>
        <p:nvPicPr>
          <p:cNvPr id="1026" name="Picture 2" descr="image005">
            <a:extLst>
              <a:ext uri="{FF2B5EF4-FFF2-40B4-BE49-F238E27FC236}">
                <a16:creationId xmlns:a16="http://schemas.microsoft.com/office/drawing/2014/main" id="{E6EFD737-CAF2-4762-8619-3F261387ED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4198" y="4288328"/>
            <a:ext cx="2628900" cy="163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6">
            <a:extLst>
              <a:ext uri="{FF2B5EF4-FFF2-40B4-BE49-F238E27FC236}">
                <a16:creationId xmlns:a16="http://schemas.microsoft.com/office/drawing/2014/main" id="{CBB73E0C-E84F-43BF-880B-FE770BFB1D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3587" y="2711744"/>
            <a:ext cx="2543175" cy="163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580A4327-2A07-894A-88EE-81287FEA7FB0}"/>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378975166"/>
      </p:ext>
    </p:extLst>
  </p:cSld>
  <p:clrMapOvr>
    <a:masterClrMapping/>
  </p:clrMapOvr>
  <mc:AlternateContent xmlns:mc="http://schemas.openxmlformats.org/markup-compatibility/2006" xmlns:p14="http://schemas.microsoft.com/office/powerpoint/2010/main">
    <mc:Choice Requires="p14">
      <p:transition spd="slow" p14:dur="2000" advTm="29115"/>
    </mc:Choice>
    <mc:Fallback xmlns="">
      <p:transition spd="slow" advTm="29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19.8|3.1"/>
</p:tagLst>
</file>

<file path=ppt/tags/tag2.xml><?xml version="1.0" encoding="utf-8"?>
<p:tagLst xmlns:a="http://schemas.openxmlformats.org/drawingml/2006/main" xmlns:r="http://schemas.openxmlformats.org/officeDocument/2006/relationships" xmlns:p="http://schemas.openxmlformats.org/presentationml/2006/main">
  <p:tag name="TIMING" val="|8|2|2.9|6.1|6.5|6.3|2.7|1.1|0.7|0.8"/>
</p:tagLst>
</file>

<file path=ppt/tags/tag3.xml><?xml version="1.0" encoding="utf-8"?>
<p:tagLst xmlns:a="http://schemas.openxmlformats.org/drawingml/2006/main" xmlns:r="http://schemas.openxmlformats.org/officeDocument/2006/relationships" xmlns:p="http://schemas.openxmlformats.org/presentationml/2006/main">
  <p:tag name="TIMING" val="|7.2|7.1|2.8|2.8|2.5"/>
</p:tagLst>
</file>

<file path=ppt/tags/tag4.xml><?xml version="1.0" encoding="utf-8"?>
<p:tagLst xmlns:a="http://schemas.openxmlformats.org/drawingml/2006/main" xmlns:r="http://schemas.openxmlformats.org/officeDocument/2006/relationships" xmlns:p="http://schemas.openxmlformats.org/presentationml/2006/main">
  <p:tag name="TIMING" val="|3.6|11.2|10.4|15.2|16.7"/>
</p:tagLst>
</file>

<file path=ppt/tags/tag5.xml><?xml version="1.0" encoding="utf-8"?>
<p:tagLst xmlns:a="http://schemas.openxmlformats.org/drawingml/2006/main" xmlns:r="http://schemas.openxmlformats.org/officeDocument/2006/relationships" xmlns:p="http://schemas.openxmlformats.org/presentationml/2006/main">
  <p:tag name="TIMING" val="|5|5.4|0.6|1.5|2.1|1.3|0.4|2.7"/>
</p:tagLst>
</file>

<file path=ppt/tags/tag6.xml><?xml version="1.0" encoding="utf-8"?>
<p:tagLst xmlns:a="http://schemas.openxmlformats.org/drawingml/2006/main" xmlns:r="http://schemas.openxmlformats.org/officeDocument/2006/relationships" xmlns:p="http://schemas.openxmlformats.org/presentationml/2006/main">
  <p:tag name="TIMING" val="|6.8"/>
</p:tagLst>
</file>

<file path=ppt/tags/tag7.xml><?xml version="1.0" encoding="utf-8"?>
<p:tagLst xmlns:a="http://schemas.openxmlformats.org/drawingml/2006/main" xmlns:r="http://schemas.openxmlformats.org/officeDocument/2006/relationships" xmlns:p="http://schemas.openxmlformats.org/presentationml/2006/main">
  <p:tag name="TIMING" val="|6.1"/>
</p:tagLst>
</file>

<file path=ppt/tags/tag8.xml><?xml version="1.0" encoding="utf-8"?>
<p:tagLst xmlns:a="http://schemas.openxmlformats.org/drawingml/2006/main" xmlns:r="http://schemas.openxmlformats.org/officeDocument/2006/relationships" xmlns:p="http://schemas.openxmlformats.org/presentationml/2006/main">
  <p:tag name="TIMING" val="|2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A75502BAAA0E49AE7499BFB5F0A7B7" ma:contentTypeVersion="2" ma:contentTypeDescription="Create a new document." ma:contentTypeScope="" ma:versionID="3ba7d3ec3acf9dc9a33dc0c24ea26693">
  <xsd:schema xmlns:xsd="http://www.w3.org/2001/XMLSchema" xmlns:xs="http://www.w3.org/2001/XMLSchema" xmlns:p="http://schemas.microsoft.com/office/2006/metadata/properties" xmlns:ns2="b789540c-51bc-4749-aa41-dd8f35433c57" targetNamespace="http://schemas.microsoft.com/office/2006/metadata/properties" ma:root="true" ma:fieldsID="b969596def8093dab91ff7ec242fed60" ns2:_="">
    <xsd:import namespace="b789540c-51bc-4749-aa41-dd8f35433c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9540c-51bc-4749-aa41-dd8f35433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6BC3D6-9952-40F9-A93A-B635CF3C010D}"/>
</file>

<file path=customXml/itemProps2.xml><?xml version="1.0" encoding="utf-8"?>
<ds:datastoreItem xmlns:ds="http://schemas.openxmlformats.org/officeDocument/2006/customXml" ds:itemID="{8E774744-D512-41AE-9759-5AA52440329C}">
  <ds:schemaRefs>
    <ds:schemaRef ds:uri="http://schemas.microsoft.com/sharepoint/v3/contenttype/forms"/>
  </ds:schemaRefs>
</ds:datastoreItem>
</file>

<file path=customXml/itemProps3.xml><?xml version="1.0" encoding="utf-8"?>
<ds:datastoreItem xmlns:ds="http://schemas.openxmlformats.org/officeDocument/2006/customXml" ds:itemID="{DDC95DB3-2BCB-41AE-BC01-2E66A94C407C}">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Kilter</Template>
  <TotalTime>3875</TotalTime>
  <Words>865</Words>
  <Application>Microsoft Office PowerPoint</Application>
  <PresentationFormat>On-screen Show (4:3)</PresentationFormat>
  <Paragraphs>97</Paragraphs>
  <Slides>11</Slides>
  <Notes>5</Notes>
  <HiddenSlides>0</HiddenSlides>
  <MMClips>10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Year Group Changes</vt:lpstr>
      <vt:lpstr>Microsoft Teams</vt:lpstr>
      <vt:lpstr>Tips for working at home</vt:lpstr>
      <vt:lpstr>Scenarios - FAQ</vt:lpstr>
      <vt:lpstr>Staying Healthy</vt:lpstr>
      <vt:lpstr>PowerPoint Presentation</vt:lpstr>
      <vt:lpstr>National Hero</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Dimakos, A</dc:creator>
  <cp:lastModifiedBy>Lauren Reid</cp:lastModifiedBy>
  <cp:revision>152</cp:revision>
  <dcterms:created xsi:type="dcterms:W3CDTF">2013-03-06T12:24:48Z</dcterms:created>
  <dcterms:modified xsi:type="dcterms:W3CDTF">2020-05-13T14:43:26Z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0x010100C1A75502BAAA0E49AE7499BFB5F0A7B7</vt:lpwstr>
  </property>
</Properties>
</file>